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2"/>
  </p:notesMasterIdLst>
  <p:sldIdLst>
    <p:sldId id="256" r:id="rId2"/>
    <p:sldId id="258" r:id="rId3"/>
    <p:sldId id="260" r:id="rId4"/>
    <p:sldId id="279" r:id="rId5"/>
    <p:sldId id="280" r:id="rId6"/>
    <p:sldId id="261" r:id="rId7"/>
    <p:sldId id="271" r:id="rId8"/>
    <p:sldId id="272" r:id="rId9"/>
    <p:sldId id="273" r:id="rId10"/>
    <p:sldId id="274" r:id="rId11"/>
    <p:sldId id="275" r:id="rId12"/>
    <p:sldId id="276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3168" y="-8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688AC1-C665-4107-8869-49EAB0F9FBEF}" type="datetimeFigureOut">
              <a:rPr lang="ru-RU" smtClean="0"/>
              <a:pPr/>
              <a:t>28.05.2024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r>
              <a:rPr lang="ru-RU" dirty="0"/>
              <a:t>е</a:t>
            </a:r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46C038-A65D-4157-8151-E314340BF85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Times New Roman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Times New Roman" pitchFamily="18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27656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7660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503E321-7726-42B4-9B58-8CA30763EC05}" type="datetimeFigureOut">
              <a:rPr lang="ru-RU"/>
              <a:pPr>
                <a:defRPr/>
              </a:pPr>
              <a:t>28.05.2024</a:t>
            </a:fld>
            <a:endParaRPr lang="ru-RU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EC0B754F-A8F1-4BDB-BD0B-814A698CA2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87A652-C38E-405A-951A-9B193B55BF1A}" type="datetimeFigureOut">
              <a:rPr lang="ru-RU"/>
              <a:pPr>
                <a:defRPr/>
              </a:pPr>
              <a:t>28.05.2024</a:t>
            </a:fld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9C5C5A-707F-4023-B89A-744A920459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545B9-0612-4BC1-B81B-52F18901D4E6}" type="datetimeFigureOut">
              <a:rPr lang="ru-RU"/>
              <a:pPr>
                <a:defRPr/>
              </a:pPr>
              <a:t>28.05.2024</a:t>
            </a:fld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D1629-4B35-403D-962A-0572F7A784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526597-CBD8-4CDF-AD5F-04658769564F}" type="datetimeFigureOut">
              <a:rPr lang="ru-RU"/>
              <a:pPr>
                <a:defRPr/>
              </a:pPr>
              <a:t>28.05.2024</a:t>
            </a:fld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BE540-306D-4109-B66C-E097C09B20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08A369-1E10-448C-921B-54ED34F2C38C}" type="datetimeFigureOut">
              <a:rPr lang="ru-RU"/>
              <a:pPr>
                <a:defRPr/>
              </a:pPr>
              <a:t>28.05.2024</a:t>
            </a:fld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FAD9E6-6261-4BC6-B36E-079938AFD5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501772-C7B3-4EED-A688-FFB7535FEC3A}" type="datetimeFigureOut">
              <a:rPr lang="ru-RU"/>
              <a:pPr>
                <a:defRPr/>
              </a:pPr>
              <a:t>28.05.2024</a:t>
            </a:fld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C53E20-DC54-4113-A2ED-665FB768F2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E9D54B-9D76-49EA-A883-87FE61033B2B}" type="datetimeFigureOut">
              <a:rPr lang="ru-RU"/>
              <a:pPr>
                <a:defRPr/>
              </a:pPr>
              <a:t>28.05.2024</a:t>
            </a:fld>
            <a:endParaRPr lang="ru-RU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BE8D19-4D88-482A-BCF8-5AD72B3713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41BAC6-37B9-43E0-8F39-65FE2BC42995}" type="datetimeFigureOut">
              <a:rPr lang="ru-RU"/>
              <a:pPr>
                <a:defRPr/>
              </a:pPr>
              <a:t>28.05.2024</a:t>
            </a:fld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EEE833-7294-4893-8A2A-7385443F98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78636F-493A-40EB-9AB8-99507C328FA9}" type="datetimeFigureOut">
              <a:rPr lang="ru-RU"/>
              <a:pPr>
                <a:defRPr/>
              </a:pPr>
              <a:t>28.05.2024</a:t>
            </a:fld>
            <a:endParaRPr lang="ru-RU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8FB747-9387-4121-8C2A-7B96C75A1D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728869-C063-4610-833C-3E1EF7B264AF}" type="datetimeFigureOut">
              <a:rPr lang="ru-RU"/>
              <a:pPr>
                <a:defRPr/>
              </a:pPr>
              <a:t>28.05.2024</a:t>
            </a:fld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F0890A-1FA3-40DF-B7BE-F412B8F1F3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25711C-FAB0-46D1-A92B-93B23E3A108E}" type="datetimeFigureOut">
              <a:rPr lang="ru-RU"/>
              <a:pPr>
                <a:defRPr/>
              </a:pPr>
              <a:t>28.05.2024</a:t>
            </a:fld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EA7A42-1B87-46A7-81EF-1231E7386A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26628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629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26631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632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102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2663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DC21AB81-E40C-4CA6-BD30-985C1E2BE3C3}" type="datetimeFigureOut">
              <a:rPr lang="ru-RU"/>
              <a:pPr>
                <a:defRPr/>
              </a:pPr>
              <a:t>28.05.2024</a:t>
            </a:fld>
            <a:endParaRPr lang="ru-RU"/>
          </a:p>
        </p:txBody>
      </p:sp>
      <p:sp>
        <p:nvSpPr>
          <p:cNvPr id="2663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66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1970C5E7-7916-4AA4-B4BF-4DAA0A519B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2708920"/>
            <a:ext cx="8964488" cy="3888432"/>
          </a:xfrm>
        </p:spPr>
        <p:txBody>
          <a:bodyPr anchor="ctr"/>
          <a:lstStyle/>
          <a:p>
            <a:pPr algn="r" eaLnBrk="1" hangingPunct="1"/>
            <a:r>
              <a:rPr lang="ru-RU" sz="3200" b="0" dirty="0">
                <a:solidFill>
                  <a:schemeClr val="tx1"/>
                </a:solidFill>
              </a:rPr>
              <a:t> Индивидуальный проект в</a:t>
            </a:r>
            <a:br>
              <a:rPr lang="ru-RU" sz="3200" b="0" dirty="0">
                <a:solidFill>
                  <a:schemeClr val="tx1"/>
                </a:solidFill>
              </a:rPr>
            </a:br>
            <a:r>
              <a:rPr lang="ru-RU" sz="3200" b="0" dirty="0">
                <a:solidFill>
                  <a:schemeClr val="tx1"/>
                </a:solidFill>
              </a:rPr>
              <a:t>соответствии с требованиями ФГОС</a:t>
            </a:r>
            <a:br>
              <a:rPr lang="ru-RU" sz="3200" b="0" dirty="0">
                <a:solidFill>
                  <a:schemeClr val="tx1"/>
                </a:solidFill>
              </a:rPr>
            </a:br>
            <a:r>
              <a:rPr lang="en-US" sz="3200" b="0" dirty="0">
                <a:solidFill>
                  <a:schemeClr val="tx1"/>
                </a:solidFill>
              </a:rPr>
              <a:t> </a:t>
            </a:r>
            <a:br>
              <a:rPr lang="ru-RU" sz="3200" b="0" dirty="0">
                <a:solidFill>
                  <a:schemeClr val="tx1"/>
                </a:solidFill>
              </a:rPr>
            </a:br>
            <a:br>
              <a:rPr lang="ru-RU" sz="3200" b="0" dirty="0">
                <a:solidFill>
                  <a:schemeClr val="tx1"/>
                </a:solidFill>
              </a:rPr>
            </a:br>
            <a:br>
              <a:rPr lang="ru-RU" sz="3200" b="0" dirty="0">
                <a:solidFill>
                  <a:schemeClr val="tx1"/>
                </a:solidFill>
              </a:rPr>
            </a:br>
            <a:br>
              <a:rPr lang="ru-RU" sz="3200" b="0" dirty="0">
                <a:solidFill>
                  <a:schemeClr val="tx1"/>
                </a:solidFill>
              </a:rPr>
            </a:br>
            <a:br>
              <a:rPr lang="ru-RU" sz="3200" b="0" dirty="0">
                <a:solidFill>
                  <a:schemeClr val="tx1"/>
                </a:solidFill>
              </a:rPr>
            </a:br>
            <a:endParaRPr lang="ru-RU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Январь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Аналитический - сравнение планируемых и реальных результатов, обобщение, выводы.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Февраль, март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Контрольно-корректировочный - анализ успехов и ошибок, поиск способов коррекции ошибок, исправление проекта в соответствии с реальным состоянием дел.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Апрель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Заключительный - представление содержания работы, обоснование выводов, защита проекта.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Состав материалов ИИП</a:t>
            </a:r>
            <a:r>
              <a:rPr lang="ru-RU"/>
              <a:t> 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235152"/>
          </a:xfrm>
        </p:spPr>
        <p:txBody>
          <a:bodyPr/>
          <a:lstStyle/>
          <a:p>
            <a:pPr marL="457200" indent="-457200" eaLnBrk="1" hangingPunct="1">
              <a:lnSpc>
                <a:spcPct val="90000"/>
              </a:lnSpc>
              <a:buAutoNum type="arabicPeriod"/>
            </a:pPr>
            <a:r>
              <a:rPr lang="ru-RU" sz="2000" dirty="0"/>
              <a:t>Продукт проектной деятельности, представленный в одной из описанных выше форм. </a:t>
            </a:r>
          </a:p>
          <a:p>
            <a:pPr marL="457200" indent="-457200" eaLnBrk="1" hangingPunct="1">
              <a:lnSpc>
                <a:spcPct val="90000"/>
              </a:lnSpc>
              <a:buAutoNum type="arabicPeriod"/>
            </a:pPr>
            <a:endParaRPr lang="ru-RU" sz="2000" dirty="0"/>
          </a:p>
          <a:p>
            <a:pPr eaLnBrk="1" hangingPunct="1">
              <a:lnSpc>
                <a:spcPct val="90000"/>
              </a:lnSpc>
              <a:buNone/>
            </a:pPr>
            <a:r>
              <a:rPr lang="ru-RU" sz="2000" dirty="0"/>
              <a:t>2. Краткая пояснительная записка к проекту с указанием: 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ru-RU" sz="2000" dirty="0"/>
              <a:t>а) исходного замысла, цели и назначения проекта; 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ru-RU" sz="2000" dirty="0"/>
              <a:t>б) краткого описания хода выполнения проекта и полученных результатов; 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ru-RU" sz="2000" dirty="0"/>
              <a:t>в) списка использованных источников; 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ru-RU" sz="2000" dirty="0"/>
              <a:t>г) для конструкторских проектов включается описание особенностей конструкторских решений, для социальных проектов — описание эффектов от реализации проекта; </a:t>
            </a:r>
          </a:p>
          <a:p>
            <a:pPr eaLnBrk="1" hangingPunct="1">
              <a:lnSpc>
                <a:spcPct val="90000"/>
              </a:lnSpc>
              <a:buNone/>
            </a:pPr>
            <a:endParaRPr lang="ru-RU" sz="2000" dirty="0"/>
          </a:p>
          <a:p>
            <a:pPr eaLnBrk="1" hangingPunct="1">
              <a:lnSpc>
                <a:spcPct val="90000"/>
              </a:lnSpc>
              <a:buNone/>
            </a:pPr>
            <a:r>
              <a:rPr lang="ru-RU" sz="2000" dirty="0"/>
              <a:t>3. Краткий отзыв руководителя проекта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200"/>
              <a:t>Оформление текста должно отвечать следующим требованиям 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000"/>
              <a:t>формат бумаги – А 4;</a:t>
            </a:r>
          </a:p>
          <a:p>
            <a:pPr eaLnBrk="1" hangingPunct="1">
              <a:lnSpc>
                <a:spcPct val="90000"/>
              </a:lnSpc>
            </a:pPr>
            <a:r>
              <a:rPr lang="ru-RU" sz="2000"/>
              <a:t>- цвет бумаги – белый;</a:t>
            </a:r>
          </a:p>
          <a:p>
            <a:pPr eaLnBrk="1" hangingPunct="1">
              <a:lnSpc>
                <a:spcPct val="90000"/>
              </a:lnSpc>
            </a:pPr>
            <a:r>
              <a:rPr lang="ru-RU" sz="2000"/>
              <a:t>- цвет основного текста – черный;</a:t>
            </a:r>
          </a:p>
          <a:p>
            <a:pPr eaLnBrk="1" hangingPunct="1">
              <a:lnSpc>
                <a:spcPct val="90000"/>
              </a:lnSpc>
            </a:pPr>
            <a:r>
              <a:rPr lang="ru-RU" sz="2000"/>
              <a:t>- цвет заголовков, выделений, схем, рисунков и т.д. – произвольный;</a:t>
            </a:r>
            <a:endParaRPr lang="en-US" sz="2000"/>
          </a:p>
          <a:p>
            <a:pPr eaLnBrk="1" hangingPunct="1">
              <a:lnSpc>
                <a:spcPct val="90000"/>
              </a:lnSpc>
            </a:pPr>
            <a:r>
              <a:rPr lang="en-US" sz="2000"/>
              <a:t>- шрифт – Times New Roman размером 14 пт;</a:t>
            </a:r>
            <a:endParaRPr lang="ru-RU" sz="2000"/>
          </a:p>
          <a:p>
            <a:pPr eaLnBrk="1" hangingPunct="1">
              <a:lnSpc>
                <a:spcPct val="90000"/>
              </a:lnSpc>
            </a:pPr>
            <a:r>
              <a:rPr lang="ru-RU" sz="2000"/>
              <a:t>- межстрочный интервал – одинарный;</a:t>
            </a:r>
          </a:p>
          <a:p>
            <a:pPr eaLnBrk="1" hangingPunct="1">
              <a:lnSpc>
                <a:spcPct val="90000"/>
              </a:lnSpc>
            </a:pPr>
            <a:r>
              <a:rPr lang="ru-RU" sz="2000"/>
              <a:t>- поля: слева – 25 мм, справа –  15 мм, сверху – 15 мм, снизу – 15 мм;</a:t>
            </a:r>
          </a:p>
          <a:p>
            <a:pPr eaLnBrk="1" hangingPunct="1">
              <a:lnSpc>
                <a:spcPct val="90000"/>
              </a:lnSpc>
            </a:pPr>
            <a:r>
              <a:rPr lang="ru-RU" sz="2000"/>
              <a:t>- выравнивание – по ширине страницы;</a:t>
            </a:r>
          </a:p>
          <a:p>
            <a:pPr eaLnBrk="1" hangingPunct="1">
              <a:lnSpc>
                <a:spcPct val="90000"/>
              </a:lnSpc>
            </a:pPr>
            <a:r>
              <a:rPr lang="ru-RU" sz="2000"/>
              <a:t>- страницы должны быть пронумерованы.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ru-RU" sz="3200"/>
              <a:t>Перечень возможных выходов проектной деятельности:</a:t>
            </a:r>
          </a:p>
        </p:txBody>
      </p:sp>
      <p:sp>
        <p:nvSpPr>
          <p:cNvPr id="20482" name="Содержимое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000"/>
              <a:t>- Тематическая выставка</a:t>
            </a:r>
          </a:p>
          <a:p>
            <a:pPr eaLnBrk="1" hangingPunct="1">
              <a:lnSpc>
                <a:spcPct val="80000"/>
              </a:lnSpc>
            </a:pPr>
            <a:r>
              <a:rPr lang="ru-RU" sz="2000"/>
              <a:t>- Рекламный буклет (например: для Новогодней выставки)</a:t>
            </a:r>
          </a:p>
          <a:p>
            <a:pPr eaLnBrk="1" hangingPunct="1">
              <a:lnSpc>
                <a:spcPct val="80000"/>
              </a:lnSpc>
            </a:pPr>
            <a:r>
              <a:rPr lang="ru-RU" sz="2000"/>
              <a:t>- Сценарий праздника</a:t>
            </a:r>
          </a:p>
          <a:p>
            <a:pPr eaLnBrk="1" hangingPunct="1">
              <a:lnSpc>
                <a:spcPct val="80000"/>
              </a:lnSpc>
            </a:pPr>
            <a:r>
              <a:rPr lang="ru-RU" sz="2000"/>
              <a:t>- Видеофильм (например: «Наши таланты»)</a:t>
            </a:r>
          </a:p>
          <a:p>
            <a:pPr eaLnBrk="1" hangingPunct="1">
              <a:lnSpc>
                <a:spcPct val="80000"/>
              </a:lnSpc>
            </a:pPr>
            <a:r>
              <a:rPr lang="ru-RU" sz="2000"/>
              <a:t>- Фантастический проект (например: «Город моей мечты»)</a:t>
            </a:r>
          </a:p>
          <a:p>
            <a:pPr eaLnBrk="1" hangingPunct="1">
              <a:lnSpc>
                <a:spcPct val="80000"/>
              </a:lnSpc>
            </a:pPr>
            <a:r>
              <a:rPr lang="ru-RU" sz="2000"/>
              <a:t>- Костюм (показ собственных моделей)</a:t>
            </a:r>
          </a:p>
          <a:p>
            <a:pPr eaLnBrk="1" hangingPunct="1">
              <a:lnSpc>
                <a:spcPct val="80000"/>
              </a:lnSpc>
            </a:pPr>
            <a:r>
              <a:rPr lang="ru-RU" sz="2000"/>
              <a:t>- Музыкальное произведение (собственного сочинения)</a:t>
            </a:r>
          </a:p>
          <a:p>
            <a:pPr eaLnBrk="1" hangingPunct="1">
              <a:lnSpc>
                <a:spcPct val="80000"/>
              </a:lnSpc>
            </a:pPr>
            <a:r>
              <a:rPr lang="ru-RU" sz="2000"/>
              <a:t>- Оформление кабинетов (например, проект стендов)</a:t>
            </a:r>
          </a:p>
          <a:p>
            <a:pPr eaLnBrk="1" hangingPunct="1">
              <a:lnSpc>
                <a:spcPct val="80000"/>
              </a:lnSpc>
            </a:pPr>
            <a:r>
              <a:rPr lang="ru-RU" sz="2000"/>
              <a:t>- Конкретные предложения по улучшению какой-то ситуации (например: краеведческий уголок в кабинете)</a:t>
            </a:r>
          </a:p>
          <a:p>
            <a:pPr eaLnBrk="1" hangingPunct="1">
              <a:lnSpc>
                <a:spcPct val="80000"/>
              </a:lnSpc>
            </a:pPr>
            <a:r>
              <a:rPr lang="ru-RU" sz="2000"/>
              <a:t>- Прогноз развития ситуации (например: экологический проект) и пр.</a:t>
            </a:r>
          </a:p>
          <a:p>
            <a:pPr eaLnBrk="1" hangingPunct="1">
              <a:lnSpc>
                <a:spcPct val="80000"/>
              </a:lnSpc>
            </a:pPr>
            <a:endParaRPr lang="ru-RU" sz="20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AutoShape 2"/>
          <p:cNvSpPr>
            <a:spLocks noGrp="1" noChangeArrowheads="1"/>
          </p:cNvSpPr>
          <p:nvPr>
            <p:ph type="title"/>
          </p:nvPr>
        </p:nvSpPr>
        <p:spPr>
          <a:xfrm>
            <a:off x="0" y="332656"/>
            <a:ext cx="9144000" cy="1872208"/>
          </a:xfrm>
        </p:spPr>
        <p:txBody>
          <a:bodyPr/>
          <a:lstStyle/>
          <a:p>
            <a:pPr algn="ctr">
              <a:spcAft>
                <a:spcPts val="0"/>
              </a:spcAft>
              <a:tabLst>
                <a:tab pos="695325" algn="l"/>
              </a:tabLst>
            </a:pPr>
            <a:r>
              <a:rPr lang="ru-RU" dirty="0">
                <a:latin typeface="Times New Roman"/>
                <a:ea typeface="Times New Roman"/>
              </a:rPr>
              <a:t>Критерий «Способность к самостоятельному приобретению знаний» 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2348880"/>
            <a:ext cx="8125073" cy="37242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000" dirty="0"/>
              <a:t>Работа шаблонная, показывающая формальное отношение автора (0 баллов)</a:t>
            </a:r>
          </a:p>
          <a:p>
            <a:pPr eaLnBrk="1" hangingPunct="1">
              <a:lnSpc>
                <a:spcPct val="90000"/>
              </a:lnSpc>
            </a:pPr>
            <a:endParaRPr lang="ru-RU" sz="2000" dirty="0"/>
          </a:p>
          <a:p>
            <a:pPr eaLnBrk="1" hangingPunct="1">
              <a:lnSpc>
                <a:spcPct val="90000"/>
              </a:lnSpc>
            </a:pPr>
            <a:r>
              <a:rPr lang="ru-RU" sz="2000" dirty="0"/>
              <a:t>Автор проявил незначительный интерес к теме проекта, но не продемонстрировал самостоятельности к работе, не использовал возможности творческого подхода (1балл)</a:t>
            </a:r>
          </a:p>
          <a:p>
            <a:pPr eaLnBrk="1" hangingPunct="1">
              <a:lnSpc>
                <a:spcPct val="90000"/>
              </a:lnSpc>
            </a:pPr>
            <a:endParaRPr lang="ru-RU" sz="2000" dirty="0"/>
          </a:p>
          <a:p>
            <a:pPr eaLnBrk="1" hangingPunct="1">
              <a:lnSpc>
                <a:spcPct val="90000"/>
              </a:lnSpc>
            </a:pPr>
            <a:r>
              <a:rPr lang="ru-RU" sz="2000" dirty="0"/>
              <a:t>Работа самостоятельная, демонстрирующая серьезную заинтересованность автора, предпринята попытка представить личный взгляд на тему проекта, применены элементы творчества (2 балла)</a:t>
            </a:r>
          </a:p>
          <a:p>
            <a:pPr eaLnBrk="1" hangingPunct="1">
              <a:lnSpc>
                <a:spcPct val="90000"/>
              </a:lnSpc>
            </a:pPr>
            <a:endParaRPr lang="ru-RU" sz="2000" dirty="0"/>
          </a:p>
          <a:p>
            <a:pPr eaLnBrk="1" hangingPunct="1">
              <a:lnSpc>
                <a:spcPct val="90000"/>
              </a:lnSpc>
            </a:pPr>
            <a:r>
              <a:rPr lang="ru-RU" sz="2000" dirty="0"/>
              <a:t>Работа отличается творческим подходом, собственным оригинальным отношением автора к идее проекта (3 балла)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200"/>
              <a:t>Критерий «Сформированность  предметных знаний и способов действий» 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2362200"/>
            <a:ext cx="8280920" cy="37242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000" dirty="0"/>
              <a:t>Тема проекта не раскрыта. Использована не соответствующая теме и цели проекта  информация(0 баллов)</a:t>
            </a:r>
          </a:p>
          <a:p>
            <a:pPr eaLnBrk="1" hangingPunct="1">
              <a:lnSpc>
                <a:spcPct val="80000"/>
              </a:lnSpc>
            </a:pPr>
            <a:endParaRPr lang="ru-RU" sz="2000" dirty="0"/>
          </a:p>
          <a:p>
            <a:pPr eaLnBrk="1" hangingPunct="1">
              <a:lnSpc>
                <a:spcPct val="80000"/>
              </a:lnSpc>
            </a:pPr>
            <a:r>
              <a:rPr lang="ru-RU" sz="2000" dirty="0"/>
              <a:t>Тема проекта раскрыта фрагментарно. Большая часть представленной информации не относится к теме работы (1 балл)</a:t>
            </a:r>
          </a:p>
          <a:p>
            <a:pPr eaLnBrk="1" hangingPunct="1">
              <a:lnSpc>
                <a:spcPct val="80000"/>
              </a:lnSpc>
            </a:pPr>
            <a:endParaRPr lang="ru-RU" sz="2000" dirty="0"/>
          </a:p>
          <a:p>
            <a:pPr eaLnBrk="1" hangingPunct="1">
              <a:lnSpc>
                <a:spcPct val="80000"/>
              </a:lnSpc>
            </a:pPr>
            <a:r>
              <a:rPr lang="ru-RU" sz="2000" dirty="0"/>
              <a:t>Тема проекта раскрыта, автор показал знание темы в рамках школьной программы. Работа содержит незначительный объем подходящей информации из ограниченного числа однотипных источников (2  балла)</a:t>
            </a:r>
          </a:p>
          <a:p>
            <a:pPr eaLnBrk="1" hangingPunct="1">
              <a:lnSpc>
                <a:spcPct val="80000"/>
              </a:lnSpc>
            </a:pPr>
            <a:endParaRPr lang="ru-RU" sz="2000" dirty="0"/>
          </a:p>
          <a:p>
            <a:pPr eaLnBrk="1" hangingPunct="1">
              <a:lnSpc>
                <a:spcPct val="80000"/>
              </a:lnSpc>
            </a:pPr>
            <a:r>
              <a:rPr lang="ru-RU" sz="2000" dirty="0"/>
              <a:t>Тема проекта раскрыта исчерпывающе, автор продемонстрировал глубокие знания, выходящие за рамки школьной программы. Работа содержит достаточно полную информацию из разнообразных источников (3 балла)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200"/>
              <a:t>Критерий  «Сформированность регулятивных действий»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z="2000" dirty="0"/>
              <a:t>Цель не сформулирована (0 баллов)</a:t>
            </a:r>
          </a:p>
          <a:p>
            <a:pPr eaLnBrk="1" hangingPunct="1"/>
            <a:endParaRPr lang="ru-RU" sz="2000" dirty="0"/>
          </a:p>
          <a:p>
            <a:pPr eaLnBrk="1" hangingPunct="1"/>
            <a:r>
              <a:rPr lang="ru-RU" sz="2000" dirty="0"/>
              <a:t>Цель сформулирована, но план ее достижения отсутствует (1 балл)</a:t>
            </a:r>
          </a:p>
          <a:p>
            <a:pPr eaLnBrk="1" hangingPunct="1"/>
            <a:endParaRPr lang="ru-RU" sz="2000" dirty="0"/>
          </a:p>
          <a:p>
            <a:pPr eaLnBrk="1" hangingPunct="1"/>
            <a:r>
              <a:rPr lang="ru-RU" sz="2000" dirty="0"/>
              <a:t>Цель сформулирована, дан схематичный план ее достижения (2 балла)</a:t>
            </a:r>
          </a:p>
          <a:p>
            <a:pPr eaLnBrk="1" hangingPunct="1"/>
            <a:endParaRPr lang="ru-RU" sz="2000" dirty="0"/>
          </a:p>
          <a:p>
            <a:pPr eaLnBrk="1" hangingPunct="1"/>
            <a:r>
              <a:rPr lang="ru-RU" sz="2000" dirty="0"/>
              <a:t>Цель сформулирована, ясно описана, дан подробный план ее достижения (3 балла)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200"/>
              <a:t>Сформированность коммуникативных действий»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z="2000" dirty="0"/>
              <a:t>Презентация не проведена (0 баллов )</a:t>
            </a:r>
          </a:p>
          <a:p>
            <a:pPr eaLnBrk="1" hangingPunct="1"/>
            <a:endParaRPr lang="ru-RU" sz="2000" dirty="0"/>
          </a:p>
          <a:p>
            <a:pPr eaLnBrk="1" hangingPunct="1"/>
            <a:r>
              <a:rPr lang="ru-RU" sz="2000" dirty="0"/>
              <a:t>Материал изложен с учетом регламента, однако автору не удалось заинтересовать аудиторию(1 балл)</a:t>
            </a:r>
          </a:p>
          <a:p>
            <a:pPr eaLnBrk="1" hangingPunct="1"/>
            <a:endParaRPr lang="ru-RU" sz="2000" dirty="0"/>
          </a:p>
          <a:p>
            <a:pPr eaLnBrk="1" hangingPunct="1"/>
            <a:r>
              <a:rPr lang="ru-RU" sz="2000" dirty="0"/>
              <a:t>Автору удалось вызвать интерес аудитории, но он вышел за рамки регламента (2 балла)</a:t>
            </a:r>
          </a:p>
          <a:p>
            <a:pPr eaLnBrk="1" hangingPunct="1"/>
            <a:endParaRPr lang="ru-RU" sz="2000" dirty="0"/>
          </a:p>
          <a:p>
            <a:pPr eaLnBrk="1" hangingPunct="1"/>
            <a:r>
              <a:rPr lang="ru-RU" sz="2000" dirty="0"/>
              <a:t>Автору удалось вызвать интерес аудитории и уложиться в рамки регламента (3 балла)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ru-RU"/>
              <a:t>Индивидуальный проект</a:t>
            </a:r>
          </a:p>
        </p:txBody>
      </p:sp>
      <p:sp>
        <p:nvSpPr>
          <p:cNvPr id="14338" name="Содержимое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/>
              <a:t>Индивидуальный итоговый проект представляет собой учебный проект, выполняемый обучающимся в рамках одного или нескольких учебных предметов с целью продемонстрировать свои достижения в самостоятельном освоении содержания и методов  избранных областей знаний и/или видов деятельности и способность проектировать и осуществлять целесообразную и результативную деятельность 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2000" dirty="0"/>
          </a:p>
          <a:p>
            <a:pPr eaLnBrk="1" hangingPunct="1">
              <a:lnSpc>
                <a:spcPct val="80000"/>
              </a:lnSpc>
              <a:buNone/>
            </a:pPr>
            <a:r>
              <a:rPr lang="ru-RU" sz="2000" dirty="0"/>
              <a:t>Выполнение индивидуального итогового проекта обязательно для каждого обучающегося, оценка за выполнение проекта выставляется в графу «Проектная деятельность» в классном журнале и личном деле.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Экспертный оценочный лист</a:t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42910" y="2000240"/>
          <a:ext cx="8208911" cy="3302283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5760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81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21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4734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95325" algn="l"/>
                        </a:tabLs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</a:rPr>
                        <a:t>ФИ обучающегося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  <a:tabLst>
                          <a:tab pos="695325" algn="l"/>
                        </a:tabLs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</a:rPr>
                        <a:t>Класс 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95325" algn="l"/>
                        </a:tabLs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</a:rPr>
                        <a:t>Критерий «Способность к самостоятельному приобретению знаний» 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695325" algn="l"/>
                        </a:tabLs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</a:rPr>
                        <a:t>(максимум 3 балла)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95325" algn="l"/>
                        </a:tabLs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</a:rPr>
                        <a:t> Критерий «</a:t>
                      </a:r>
                      <a:r>
                        <a:rPr lang="ru-RU" sz="1100" b="1" dirty="0" err="1">
                          <a:latin typeface="Times New Roman"/>
                          <a:ea typeface="Times New Roman"/>
                        </a:rPr>
                        <a:t>Сформированность</a:t>
                      </a:r>
                      <a:r>
                        <a:rPr lang="ru-RU" sz="1100" b="1" dirty="0">
                          <a:latin typeface="Times New Roman"/>
                          <a:ea typeface="Times New Roman"/>
                        </a:rPr>
                        <a:t> предметных знаний и способов действий»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695325" algn="l"/>
                        </a:tabLs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</a:rPr>
                        <a:t>(максимум 3 балла)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95325" algn="l"/>
                        </a:tabLs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</a:rPr>
                        <a:t>Критерий  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695325" algn="l"/>
                        </a:tabLs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</a:rPr>
                        <a:t>«</a:t>
                      </a:r>
                      <a:r>
                        <a:rPr lang="ru-RU" sz="1100" b="1" dirty="0" err="1">
                          <a:latin typeface="Times New Roman"/>
                          <a:ea typeface="Times New Roman"/>
                        </a:rPr>
                        <a:t>Сформированность</a:t>
                      </a:r>
                      <a:r>
                        <a:rPr lang="ru-RU" sz="1100" b="1" dirty="0">
                          <a:latin typeface="Times New Roman"/>
                          <a:ea typeface="Times New Roman"/>
                        </a:rPr>
                        <a:t> регулятивных действий» (максимум 3 балла)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95325" algn="l"/>
                        </a:tabLs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</a:rPr>
                        <a:t>Критерий  «</a:t>
                      </a:r>
                      <a:r>
                        <a:rPr lang="ru-RU" sz="1100" b="1" dirty="0" err="1">
                          <a:latin typeface="Times New Roman"/>
                          <a:ea typeface="Times New Roman"/>
                        </a:rPr>
                        <a:t>Сформированность</a:t>
                      </a:r>
                      <a:r>
                        <a:rPr lang="ru-RU" sz="1100" b="1" dirty="0">
                          <a:latin typeface="Times New Roman"/>
                          <a:ea typeface="Times New Roman"/>
                        </a:rPr>
                        <a:t> коммуникативных действий» (максимум 3 балла)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95325" algn="l"/>
                        </a:tabLs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</a:rPr>
                        <a:t>Количество баллов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113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113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113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113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11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ru-RU"/>
              <a:t>Проект – это пять «П»:</a:t>
            </a:r>
          </a:p>
        </p:txBody>
      </p:sp>
      <p:sp>
        <p:nvSpPr>
          <p:cNvPr id="16386" name="Содержимое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ru-RU"/>
              <a:t>1. Проблема</a:t>
            </a:r>
          </a:p>
          <a:p>
            <a:pPr eaLnBrk="1" hangingPunct="1"/>
            <a:r>
              <a:rPr lang="ru-RU"/>
              <a:t>2. Проектирование (планирование)</a:t>
            </a:r>
          </a:p>
          <a:p>
            <a:pPr eaLnBrk="1" hangingPunct="1"/>
            <a:r>
              <a:rPr lang="ru-RU"/>
              <a:t>3. Поиск информации</a:t>
            </a:r>
          </a:p>
          <a:p>
            <a:pPr eaLnBrk="1" hangingPunct="1"/>
            <a:r>
              <a:rPr lang="ru-RU"/>
              <a:t>4. Продукт (создание проектного продукта)</a:t>
            </a:r>
          </a:p>
          <a:p>
            <a:pPr eaLnBrk="1" hangingPunct="1"/>
            <a:r>
              <a:rPr lang="ru-RU"/>
              <a:t>5. Презентация проектного продукта</a:t>
            </a:r>
          </a:p>
          <a:p>
            <a:pPr eaLnBrk="1" hangingPunct="1"/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Функции </a:t>
            </a:r>
            <a:r>
              <a:rPr lang="ru-RU" dirty="0" err="1"/>
              <a:t>р</a:t>
            </a:r>
            <a:r>
              <a:rPr lang="en-US" dirty="0" err="1"/>
              <a:t>уководител</a:t>
            </a:r>
            <a:r>
              <a:rPr lang="ru-RU" dirty="0"/>
              <a:t>я</a:t>
            </a:r>
            <a:r>
              <a:rPr lang="en-US" dirty="0"/>
              <a:t> </a:t>
            </a:r>
            <a:r>
              <a:rPr lang="en-US" dirty="0" err="1"/>
              <a:t>проекта</a:t>
            </a:r>
            <a:r>
              <a:rPr lang="en-US" dirty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z="2000" dirty="0"/>
              <a:t>определяет задание на выполнение итогового индивидуального проекта</a:t>
            </a:r>
          </a:p>
          <a:p>
            <a:pPr lvl="0"/>
            <a:r>
              <a:rPr lang="ru-RU" sz="2000" dirty="0"/>
              <a:t>составляет индивидуальный план реализации проекта </a:t>
            </a:r>
          </a:p>
          <a:p>
            <a:pPr lvl="0"/>
            <a:r>
              <a:rPr lang="ru-RU" sz="2000" dirty="0"/>
              <a:t>оказывает обучающемуся помощь в организации и выполнении работы</a:t>
            </a:r>
          </a:p>
          <a:p>
            <a:pPr lvl="0"/>
            <a:r>
              <a:rPr lang="ru-RU" sz="2000" dirty="0"/>
              <a:t>проводит систематическое консультирование</a:t>
            </a:r>
          </a:p>
          <a:p>
            <a:pPr lvl="0"/>
            <a:r>
              <a:rPr lang="ru-RU" sz="2000" dirty="0"/>
              <a:t>проверяет выполнение работы ( по частям или в целом)</a:t>
            </a:r>
          </a:p>
          <a:p>
            <a:r>
              <a:rPr lang="en-US" sz="2000" dirty="0" err="1"/>
              <a:t>да</a:t>
            </a:r>
            <a:r>
              <a:rPr lang="ru-RU" sz="2000" dirty="0"/>
              <a:t>ё</a:t>
            </a:r>
            <a:r>
              <a:rPr lang="en-US" sz="2000" dirty="0"/>
              <a:t>т </a:t>
            </a:r>
            <a:r>
              <a:rPr lang="ru-RU" sz="2000" dirty="0"/>
              <a:t>краткий </a:t>
            </a:r>
            <a:r>
              <a:rPr lang="en-US" sz="2000" dirty="0" err="1"/>
              <a:t>письменный</a:t>
            </a:r>
            <a:r>
              <a:rPr lang="en-US" sz="2000" dirty="0"/>
              <a:t> </a:t>
            </a:r>
            <a:r>
              <a:rPr lang="en-US" sz="2000" dirty="0" err="1"/>
              <a:t>отзыв</a:t>
            </a:r>
            <a:r>
              <a:rPr lang="en-US" sz="2000" dirty="0"/>
              <a:t> о </a:t>
            </a:r>
            <a:r>
              <a:rPr lang="en-US" sz="2000" dirty="0" err="1"/>
              <a:t>работе</a:t>
            </a:r>
            <a:endParaRPr lang="ru-RU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Результатом (продуктом) может быть 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письменная работа</a:t>
            </a:r>
            <a:r>
              <a:rPr lang="ru-RU" dirty="0"/>
              <a:t> </a:t>
            </a:r>
          </a:p>
          <a:p>
            <a:r>
              <a:rPr lang="ru-RU" b="1" dirty="0"/>
              <a:t>авторская художественная творческая работа</a:t>
            </a:r>
            <a:r>
              <a:rPr lang="ru-RU" i="1" dirty="0"/>
              <a:t> </a:t>
            </a:r>
          </a:p>
          <a:p>
            <a:r>
              <a:rPr lang="ru-RU" b="1" dirty="0"/>
              <a:t>материальный объект</a:t>
            </a:r>
          </a:p>
          <a:p>
            <a:r>
              <a:rPr lang="ru-RU" b="1" dirty="0"/>
              <a:t>отчетные материалы по социальному проекту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eaLnBrk="1" hangingPunct="1"/>
            <a:br>
              <a:rPr lang="ru-RU" sz="3200" i="1"/>
            </a:br>
            <a:r>
              <a:rPr lang="ru-RU" sz="3200" i="1"/>
              <a:t>Этапы</a:t>
            </a:r>
            <a:r>
              <a:rPr lang="ru-RU" sz="3200"/>
              <a:t> разработки учебного проекта:</a:t>
            </a:r>
            <a:br>
              <a:rPr lang="ru-RU" sz="3200"/>
            </a:br>
            <a:endParaRPr lang="ru-RU" sz="32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Сентябрь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Подготовительный - мотивация, </a:t>
            </a:r>
            <a:r>
              <a:rPr lang="ru-RU" dirty="0" err="1"/>
              <a:t>целеполагание</a:t>
            </a:r>
            <a:r>
              <a:rPr lang="ru-RU" dirty="0"/>
              <a:t>, осознание проблемной ситуации, выбор  предмета, темы, постановка цели проекта.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Октябрь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Проектировочный - общее планирование, построение конкретного плана деятельности, распределение заданий в работе с учетом выбранной позиции.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Ноябрь, декабрь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Практический  - исследование проблемы, темы, сбор и обработка данных, получение нового продукта, результата проектной деятельности за счет выполнения определенных действий, интерпретации результатов, возможно графическое представление результатов, оформление документации.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Капсулы">
  <a:themeElements>
    <a:clrScheme name="Капсулы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Капсулы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апсулы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274</TotalTime>
  <Words>942</Words>
  <Application>Microsoft Office PowerPoint</Application>
  <PresentationFormat>Экран (4:3)</PresentationFormat>
  <Paragraphs>110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5" baseType="lpstr">
      <vt:lpstr>Arial</vt:lpstr>
      <vt:lpstr>Calibri</vt:lpstr>
      <vt:lpstr>Times New Roman</vt:lpstr>
      <vt:lpstr>Wingdings</vt:lpstr>
      <vt:lpstr>Капсулы</vt:lpstr>
      <vt:lpstr> Индивидуальный проект в соответствии с требованиями ФГОС       </vt:lpstr>
      <vt:lpstr>Индивидуальный проект</vt:lpstr>
      <vt:lpstr>Проект – это пять «П»:</vt:lpstr>
      <vt:lpstr>Функции руководителя проекта </vt:lpstr>
      <vt:lpstr>Результатом (продуктом) может быть :</vt:lpstr>
      <vt:lpstr> Этапы разработки учебного проекта: </vt:lpstr>
      <vt:lpstr>Сентябрь</vt:lpstr>
      <vt:lpstr>Октябрь</vt:lpstr>
      <vt:lpstr>Ноябрь, декабрь</vt:lpstr>
      <vt:lpstr>Январь</vt:lpstr>
      <vt:lpstr>Февраль, март</vt:lpstr>
      <vt:lpstr>Апрель</vt:lpstr>
      <vt:lpstr>Состав материалов ИИП </vt:lpstr>
      <vt:lpstr>Оформление текста должно отвечать следующим требованиям </vt:lpstr>
      <vt:lpstr>Перечень возможных выходов проектной деятельности:</vt:lpstr>
      <vt:lpstr>Критерий «Способность к самостоятельному приобретению знаний» </vt:lpstr>
      <vt:lpstr>Критерий «Сформированность  предметных знаний и способов действий» </vt:lpstr>
      <vt:lpstr>Критерий  «Сформированность регулятивных действий»</vt:lpstr>
      <vt:lpstr>Сформированность коммуникативных действий»</vt:lpstr>
      <vt:lpstr>Экспертный оценочный лист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Индивидуальный проект в соответствии с требованиями ФГОС</dc:title>
  <dc:creator>admin</dc:creator>
  <cp:lastModifiedBy>USER</cp:lastModifiedBy>
  <cp:revision>32</cp:revision>
  <dcterms:created xsi:type="dcterms:W3CDTF">2015-11-01T08:10:16Z</dcterms:created>
  <dcterms:modified xsi:type="dcterms:W3CDTF">2024-05-28T15:34:08Z</dcterms:modified>
</cp:coreProperties>
</file>